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Helvetica Neue Light" panose="020004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e60a3a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ce60a3a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ce60a3a4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ce60a3a4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ce60a3a4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ce60a3a4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e60a3a4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e60a3a4e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e60a3a4e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e60a3a4e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e60a3a4e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e60a3a4e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e60a3a4e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e60a3a4e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ce60a3a4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ce60a3a4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ce60a3a4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ce60a3a4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ce60a3a4e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ce60a3a4e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e60a3a4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e60a3a4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ce60a3a4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ce60a3a4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ce60a3a4e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ce60a3a4e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ce60a3a4e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ce60a3a4e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ce60a3a4e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ce60a3a4e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ce60a3a4e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ce60a3a4e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9e2bffb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9e2bffb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9e2bff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9e2bff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Option1">
  <p:cSld name="TITLE_AND_BODY_1">
    <p:bg>
      <p:bgPr>
        <a:solidFill>
          <a:srgbClr val="FFFC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0025" y="2165725"/>
            <a:ext cx="863950" cy="8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 Slide - White">
  <p:cSld name="Break Slide - White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t="35586" b="35583"/>
          <a:stretch/>
        </p:blipFill>
        <p:spPr>
          <a:xfrm>
            <a:off x="94640" y="86370"/>
            <a:ext cx="591435" cy="17050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852070" y="4905375"/>
            <a:ext cx="158100" cy="1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66750" y="22741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 Slide - Yellow">
  <p:cSld name="Break Slide - Yellow">
    <p:bg>
      <p:bgPr>
        <a:solidFill>
          <a:srgbClr val="FFFC00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t="35586" b="35583"/>
          <a:stretch/>
        </p:blipFill>
        <p:spPr>
          <a:xfrm>
            <a:off x="94640" y="86370"/>
            <a:ext cx="591435" cy="17050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852070" y="4905375"/>
            <a:ext cx="158100" cy="1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600"/>
              <a:buFont typeface="Avenir"/>
              <a:buNone/>
              <a:defRPr sz="600" b="1" cap="none">
                <a:solidFill>
                  <a:srgbClr val="4A4A4A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66750" y="22741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 (Centered)">
  <p:cSld name="Title - Top (Centered)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t="35586" b="35583"/>
          <a:stretch/>
        </p:blipFill>
        <p:spPr>
          <a:xfrm>
            <a:off x="134143" y="83027"/>
            <a:ext cx="446230" cy="1286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>
            <a:off x="126279" y="270727"/>
            <a:ext cx="88914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5380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-8111" y="3149891"/>
            <a:ext cx="9160200" cy="19962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endParaRPr sz="180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 (Left-Aligned)">
  <p:cSld name="Title - Top (Left-Aligned)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7"/>
          <p:cNvCxnSpPr/>
          <p:nvPr/>
        </p:nvCxnSpPr>
        <p:spPr>
          <a:xfrm>
            <a:off x="126279" y="270727"/>
            <a:ext cx="88914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t="35586" b="35583"/>
          <a:stretch/>
        </p:blipFill>
        <p:spPr>
          <a:xfrm>
            <a:off x="134143" y="83027"/>
            <a:ext cx="446230" cy="128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66750" y="5380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Centered (Left-Aligned)">
  <p:cSld name="Title - Centered (Left-Aligned)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8"/>
          <p:cNvCxnSpPr/>
          <p:nvPr/>
        </p:nvCxnSpPr>
        <p:spPr>
          <a:xfrm>
            <a:off x="126279" y="270727"/>
            <a:ext cx="88914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5586" b="35583"/>
          <a:stretch/>
        </p:blipFill>
        <p:spPr>
          <a:xfrm>
            <a:off x="134143" y="83027"/>
            <a:ext cx="446230" cy="12864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68759" y="2176630"/>
            <a:ext cx="81135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/>
          <a:lstStyle>
            <a:lvl1pPr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sz="2400" b="1">
                <a:latin typeface="Avenir"/>
                <a:ea typeface="Avenir"/>
                <a:cs typeface="Avenir"/>
                <a:sym typeface="Aveni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 (Left-Aligned) copy">
  <p:cSld name="Title - Top (Left-Aligned) copy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/>
          <p:nvPr/>
        </p:nvSpPr>
        <p:spPr>
          <a:xfrm>
            <a:off x="-8111" y="-10140"/>
            <a:ext cx="9160200" cy="184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2">
            <a:alphaModFix/>
          </a:blip>
          <a:srcRect t="35586" b="35583"/>
          <a:stretch/>
        </p:blipFill>
        <p:spPr>
          <a:xfrm>
            <a:off x="134143" y="83027"/>
            <a:ext cx="446230" cy="1286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9"/>
          <p:cNvCxnSpPr/>
          <p:nvPr/>
        </p:nvCxnSpPr>
        <p:spPr>
          <a:xfrm>
            <a:off x="126279" y="270727"/>
            <a:ext cx="8891400" cy="0"/>
          </a:xfrm>
          <a:prstGeom prst="straightConnector1">
            <a:avLst/>
          </a:prstGeom>
          <a:noFill/>
          <a:ln w="9525" cap="flat" cmpd="sng">
            <a:solidFill>
              <a:srgbClr val="77777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677262" y="347672"/>
            <a:ext cx="77895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nir"/>
              <a:buNone/>
              <a:defRPr sz="30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 (Centered) copy">
  <p:cSld name="Title - Top (Centered) copy">
    <p:bg>
      <p:bgPr>
        <a:solidFill>
          <a:srgbClr val="4A4A4A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0"/>
          <p:cNvPicPr preferRelativeResize="0"/>
          <p:nvPr/>
        </p:nvPicPr>
        <p:blipFill rotWithShape="1">
          <a:blip r:embed="rId2">
            <a:alphaModFix/>
          </a:blip>
          <a:srcRect t="35586" b="35583"/>
          <a:stretch/>
        </p:blipFill>
        <p:spPr>
          <a:xfrm>
            <a:off x="134143" y="83027"/>
            <a:ext cx="446230" cy="1286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20"/>
          <p:cNvCxnSpPr/>
          <p:nvPr/>
        </p:nvCxnSpPr>
        <p:spPr>
          <a:xfrm>
            <a:off x="126279" y="270727"/>
            <a:ext cx="8891400" cy="0"/>
          </a:xfrm>
          <a:prstGeom prst="straightConnector1">
            <a:avLst/>
          </a:prstGeom>
          <a:noFill/>
          <a:ln w="9525" cap="flat" cmpd="sng">
            <a:solidFill>
              <a:srgbClr val="777777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677279" y="341747"/>
            <a:ext cx="77895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/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/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  <a:defRPr sz="1400" i="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○"/>
              <a:defRPr sz="500"/>
            </a:lvl2pPr>
            <a:lvl3pPr marL="1371600" lvl="2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■"/>
              <a:defRPr sz="500"/>
            </a:lvl3pPr>
            <a:lvl4pPr marL="1828800" lvl="3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●"/>
              <a:defRPr sz="500"/>
            </a:lvl4pPr>
            <a:lvl5pPr marL="2286000" lvl="4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○"/>
              <a:defRPr sz="500"/>
            </a:lvl5pPr>
            <a:lvl6pPr marL="2743200" lvl="5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■"/>
              <a:defRPr sz="500"/>
            </a:lvl6pPr>
            <a:lvl7pPr marL="3200400" lvl="6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●"/>
              <a:defRPr sz="500"/>
            </a:lvl7pPr>
            <a:lvl8pPr marL="3657600" lvl="7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○"/>
              <a:defRPr sz="500"/>
            </a:lvl8pPr>
            <a:lvl9pPr marL="4114800" lvl="8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2"/>
          </p:nvPr>
        </p:nvSpPr>
        <p:spPr>
          <a:xfrm>
            <a:off x="895350" y="2121694"/>
            <a:ext cx="7358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/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venir"/>
              <a:buNone/>
              <a:defRPr sz="34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○"/>
              <a:defRPr sz="500"/>
            </a:lvl2pPr>
            <a:lvl3pPr marL="1371600" lvl="2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■"/>
              <a:defRPr sz="500"/>
            </a:lvl3pPr>
            <a:lvl4pPr marL="1828800" lvl="3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●"/>
              <a:defRPr sz="500"/>
            </a:lvl4pPr>
            <a:lvl5pPr marL="2286000" lvl="4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○"/>
              <a:defRPr sz="500"/>
            </a:lvl5pPr>
            <a:lvl6pPr marL="2743200" lvl="5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■"/>
              <a:defRPr sz="500"/>
            </a:lvl6pPr>
            <a:lvl7pPr marL="3200400" lvl="6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●"/>
              <a:defRPr sz="500"/>
            </a:lvl7pPr>
            <a:lvl8pPr marL="3657600" lvl="7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○"/>
              <a:defRPr sz="500"/>
            </a:lvl8pPr>
            <a:lvl9pPr marL="4114800" lvl="8" indent="-260350" algn="l" rtl="0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Black">
  <p:cSld name="Blank - Black"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Snapchat Logo">
  <p:cSld name="End Slide - Snapchat Logo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571500" y="4891088"/>
            <a:ext cx="8001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"/>
              <a:buFont typeface="Avenir"/>
              <a:buNone/>
            </a:pPr>
            <a:r>
              <a:rPr lang="en" sz="5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rPr>
              <a:t>© 2018 Snap Inc.  All rights reserved.</a:t>
            </a:r>
            <a:endParaRPr sz="500"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84271" y="2128027"/>
            <a:ext cx="975458" cy="887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- Snapchat Logo copy 1">
  <p:cSld name="End Slide - Snapchat Logo copy 1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/>
        </p:nvSpPr>
        <p:spPr>
          <a:xfrm>
            <a:off x="571500" y="4891088"/>
            <a:ext cx="8001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"/>
              <a:buFont typeface="Avenir"/>
              <a:buNone/>
            </a:pPr>
            <a:r>
              <a:rPr lang="en" sz="5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rPr>
              <a:t>© 2018 Snap Inc.  All rights reserved.</a:t>
            </a:r>
            <a:endParaRPr sz="500"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2400" y="2050256"/>
            <a:ext cx="1219200" cy="1042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- Snapchat Logo copy">
  <p:cSld name="End Slide - Snapchat Logo copy">
    <p:bg>
      <p:bgPr>
        <a:solidFill>
          <a:srgbClr val="FFFC00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/>
        </p:nvSpPr>
        <p:spPr>
          <a:xfrm>
            <a:off x="571500" y="4891088"/>
            <a:ext cx="80010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500"/>
              <a:buFont typeface="Avenir"/>
              <a:buNone/>
            </a:pPr>
            <a:r>
              <a:rPr lang="en" sz="500" b="0" i="0" u="none" strike="noStrike" cap="none">
                <a:solidFill>
                  <a:srgbClr val="5E5E5E"/>
                </a:solidFill>
                <a:latin typeface="Avenir"/>
                <a:ea typeface="Avenir"/>
                <a:cs typeface="Avenir"/>
                <a:sym typeface="Avenir"/>
              </a:rPr>
              <a:t>© 2018 Snap Inc.  All rights reserved.</a:t>
            </a:r>
            <a:endParaRPr sz="500"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84271" y="2128027"/>
            <a:ext cx="975458" cy="887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Slides">
  <p:cSld name="Content Slides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/>
        </p:nvSpPr>
        <p:spPr>
          <a:xfrm>
            <a:off x="6608552" y="94933"/>
            <a:ext cx="21063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400"/>
              <a:buFont typeface="Avenir"/>
              <a:buNone/>
            </a:pPr>
            <a:r>
              <a:rPr lang="en" sz="400" b="0" i="0" u="none" strike="noStrike" cap="none">
                <a:solidFill>
                  <a:srgbClr val="777777"/>
                </a:solidFill>
                <a:latin typeface="Avenir"/>
                <a:ea typeface="Avenir"/>
                <a:cs typeface="Avenir"/>
                <a:sym typeface="Avenir"/>
              </a:rPr>
              <a:t>INTERNAL PRESENTATION ONLY</a:t>
            </a:r>
            <a:endParaRPr sz="500"/>
          </a:p>
        </p:txBody>
      </p:sp>
      <p:cxnSp>
        <p:nvCxnSpPr>
          <p:cNvPr id="102" name="Google Shape;102;p26"/>
          <p:cNvCxnSpPr/>
          <p:nvPr/>
        </p:nvCxnSpPr>
        <p:spPr>
          <a:xfrm>
            <a:off x="126279" y="270727"/>
            <a:ext cx="8891400" cy="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03" name="Google Shape;103;p26"/>
          <p:cNvCxnSpPr/>
          <p:nvPr/>
        </p:nvCxnSpPr>
        <p:spPr>
          <a:xfrm>
            <a:off x="8783910" y="83027"/>
            <a:ext cx="0" cy="128700"/>
          </a:xfrm>
          <a:prstGeom prst="straightConnector1">
            <a:avLst/>
          </a:prstGeom>
          <a:noFill/>
          <a:ln w="9525" cap="flat" cmpd="sng">
            <a:solidFill>
              <a:srgbClr val="DCDE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4" name="Google Shape;104;p26"/>
          <p:cNvSpPr txBox="1"/>
          <p:nvPr/>
        </p:nvSpPr>
        <p:spPr>
          <a:xfrm>
            <a:off x="8783573" y="85408"/>
            <a:ext cx="2874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500"/>
              <a:buFont typeface="Avenir"/>
              <a:buNone/>
            </a:pPr>
            <a:r>
              <a:rPr lang="en" sz="500" b="1" i="0" u="none" strike="noStrike" cap="none">
                <a:solidFill>
                  <a:srgbClr val="777777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500"/>
          </a:p>
        </p:txBody>
      </p:sp>
      <p:pic>
        <p:nvPicPr>
          <p:cNvPr id="105" name="Google Shape;105;p26" descr="Snapchat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5519" y="94911"/>
            <a:ext cx="111423" cy="1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6"/>
          <p:cNvSpPr txBox="1"/>
          <p:nvPr/>
        </p:nvSpPr>
        <p:spPr>
          <a:xfrm>
            <a:off x="336302" y="94933"/>
            <a:ext cx="21063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400"/>
              <a:buFont typeface="Avenir"/>
              <a:buNone/>
            </a:pPr>
            <a:r>
              <a:rPr lang="en" sz="400" b="1" i="0" u="none" strike="noStrike" cap="none">
                <a:solidFill>
                  <a:srgbClr val="777777"/>
                </a:solidFill>
                <a:latin typeface="Avenir"/>
                <a:ea typeface="Avenir"/>
                <a:cs typeface="Avenir"/>
                <a:sym typeface="Avenir"/>
              </a:rPr>
              <a:t>SNAPCHAT 2019</a:t>
            </a:r>
            <a:endParaRPr sz="500"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00">
                <a:solidFill>
                  <a:srgbClr val="000000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00">
                <a:solidFill>
                  <a:srgbClr val="000000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00">
                <a:solidFill>
                  <a:srgbClr val="000000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00">
                <a:solidFill>
                  <a:srgbClr val="000000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00">
                <a:solidFill>
                  <a:srgbClr val="000000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00">
                <a:solidFill>
                  <a:srgbClr val="000000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00">
                <a:solidFill>
                  <a:srgbClr val="000000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00">
                <a:solidFill>
                  <a:srgbClr val="000000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0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27"/>
          <p:cNvGrpSpPr/>
          <p:nvPr/>
        </p:nvGrpSpPr>
        <p:grpSpPr>
          <a:xfrm>
            <a:off x="1040875" y="964300"/>
            <a:ext cx="7062247" cy="3214898"/>
            <a:chOff x="1040875" y="964300"/>
            <a:chExt cx="7062247" cy="3214898"/>
          </a:xfrm>
        </p:grpSpPr>
        <p:pic>
          <p:nvPicPr>
            <p:cNvPr id="113" name="Google Shape;11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88225" y="964300"/>
              <a:ext cx="3214898" cy="3214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40875" y="2104801"/>
              <a:ext cx="3200400" cy="800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27"/>
          <p:cNvSpPr txBox="1"/>
          <p:nvPr/>
        </p:nvSpPr>
        <p:spPr>
          <a:xfrm>
            <a:off x="1367775" y="2854675"/>
            <a:ext cx="2197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Onboarding walkthrough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666750" y="5380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2-Step: Authenticator</a:t>
            </a:r>
            <a:endParaRPr sz="3600"/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51" y="1267550"/>
            <a:ext cx="3092700" cy="3851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>
            <a:spLocks noGrp="1"/>
          </p:cNvSpPr>
          <p:nvPr>
            <p:ph type="title"/>
          </p:nvPr>
        </p:nvSpPr>
        <p:spPr>
          <a:xfrm>
            <a:off x="666750" y="2332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2-Step: Authenticator</a:t>
            </a:r>
            <a:endParaRPr sz="3600"/>
          </a:p>
        </p:txBody>
      </p:sp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287222"/>
            <a:ext cx="2743200" cy="28678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7" name="Google Shape;1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826" y="1374022"/>
            <a:ext cx="2743200" cy="32601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632" y="1433425"/>
            <a:ext cx="1744193" cy="3657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9" name="Google Shape;199;p37"/>
          <p:cNvSpPr txBox="1"/>
          <p:nvPr/>
        </p:nvSpPr>
        <p:spPr>
          <a:xfrm>
            <a:off x="1139825" y="699850"/>
            <a:ext cx="68466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the Google Authenticator app on your phone, follow the steps below and scan the barcode with your phone when prompted.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>
            <a:spLocks noGrp="1"/>
          </p:cNvSpPr>
          <p:nvPr>
            <p:ph type="title"/>
          </p:nvPr>
        </p:nvSpPr>
        <p:spPr>
          <a:xfrm>
            <a:off x="666750" y="2332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2-Step: Authenticator</a:t>
            </a:r>
            <a:endParaRPr sz="3600"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750" y="1816950"/>
            <a:ext cx="2743201" cy="2530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101" y="2204000"/>
            <a:ext cx="2743201" cy="25192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7" name="Google Shape;20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50" y="1133250"/>
            <a:ext cx="1754089" cy="36575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8" name="Google Shape;208;p38"/>
          <p:cNvSpPr txBox="1"/>
          <p:nvPr/>
        </p:nvSpPr>
        <p:spPr>
          <a:xfrm>
            <a:off x="2644075" y="867225"/>
            <a:ext cx="4950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enter the code from your phone, hit verify, and select done when finished!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77262" y="119072"/>
            <a:ext cx="7789500" cy="925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Chrome Profile</a:t>
            </a:r>
            <a:endParaRPr sz="3600"/>
          </a:p>
        </p:txBody>
      </p:sp>
      <p:pic>
        <p:nvPicPr>
          <p:cNvPr id="214" name="Google Shape;2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925" y="1267550"/>
            <a:ext cx="6538150" cy="38759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5" name="Google Shape;215;p39"/>
          <p:cNvSpPr txBox="1"/>
          <p:nvPr/>
        </p:nvSpPr>
        <p:spPr>
          <a:xfrm>
            <a:off x="1978575" y="763675"/>
            <a:ext cx="5114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 automatically get Snap related bookmarks in Chrome, sync your account!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677262" y="347672"/>
            <a:ext cx="7789500" cy="925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Chrome Profile</a:t>
            </a:r>
            <a:endParaRPr sz="3600"/>
          </a:p>
        </p:txBody>
      </p:sp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75" y="1267547"/>
            <a:ext cx="4971288" cy="32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2" name="Google Shape;2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736" y="1761022"/>
            <a:ext cx="2795016" cy="32004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>
            <a:spLocks noGrp="1"/>
          </p:cNvSpPr>
          <p:nvPr>
            <p:ph type="title"/>
          </p:nvPr>
        </p:nvSpPr>
        <p:spPr>
          <a:xfrm>
            <a:off x="677262" y="347672"/>
            <a:ext cx="7789500" cy="925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Okta</a:t>
            </a:r>
            <a:endParaRPr sz="3600"/>
          </a:p>
        </p:txBody>
      </p:sp>
      <p:grpSp>
        <p:nvGrpSpPr>
          <p:cNvPr id="228" name="Google Shape;228;p41"/>
          <p:cNvGrpSpPr/>
          <p:nvPr/>
        </p:nvGrpSpPr>
        <p:grpSpPr>
          <a:xfrm>
            <a:off x="871399" y="1806465"/>
            <a:ext cx="2651098" cy="1465820"/>
            <a:chOff x="6220125" y="1840950"/>
            <a:chExt cx="1339209" cy="1289200"/>
          </a:xfrm>
        </p:grpSpPr>
        <p:sp>
          <p:nvSpPr>
            <p:cNvPr id="229" name="Google Shape;229;p41"/>
            <p:cNvSpPr txBox="1"/>
            <p:nvPr/>
          </p:nvSpPr>
          <p:spPr>
            <a:xfrm>
              <a:off x="6220125" y="1840950"/>
              <a:ext cx="1339200" cy="362400"/>
            </a:xfrm>
            <a:prstGeom prst="rect">
              <a:avLst/>
            </a:prstGeom>
            <a:solidFill>
              <a:srgbClr val="FFF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Avenir"/>
                  <a:ea typeface="Avenir"/>
                  <a:cs typeface="Avenir"/>
                  <a:sym typeface="Avenir"/>
                </a:rPr>
                <a:t>SSO</a:t>
              </a:r>
              <a:endParaRPr sz="3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" name="Google Shape;230;p41"/>
            <p:cNvSpPr txBox="1"/>
            <p:nvPr/>
          </p:nvSpPr>
          <p:spPr>
            <a:xfrm>
              <a:off x="6220134" y="2095450"/>
              <a:ext cx="1339200" cy="103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A6AAA9"/>
                  </a:solidFill>
                  <a:latin typeface="Avenir"/>
                  <a:ea typeface="Avenir"/>
                  <a:cs typeface="Avenir"/>
                  <a:sym typeface="Avenir"/>
                </a:rPr>
                <a:t>We use Okta as a single-sign on solution, allowing you to sign into one app or access to everything you need!</a:t>
              </a:r>
              <a:endParaRPr sz="2400">
                <a:solidFill>
                  <a:srgbClr val="A6AAA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300" y="1252250"/>
            <a:ext cx="4767442" cy="38912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677262" y="42872"/>
            <a:ext cx="7789500" cy="925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Activate Okta Account</a:t>
            </a:r>
            <a:endParaRPr sz="3600"/>
          </a:p>
        </p:txBody>
      </p:sp>
      <p:pic>
        <p:nvPicPr>
          <p:cNvPr id="237" name="Google Shape;2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650" y="1457122"/>
            <a:ext cx="2322816" cy="35864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8" name="Google Shape;2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91" y="1252247"/>
            <a:ext cx="4578204" cy="35864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9" name="Google Shape;239;p42"/>
          <p:cNvSpPr txBox="1"/>
          <p:nvPr/>
        </p:nvSpPr>
        <p:spPr>
          <a:xfrm>
            <a:off x="2005925" y="712250"/>
            <a:ext cx="5068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You should have a “Welcome to Okta” email waiting for you in your inbox. Follow the link there to set up Okta! (if you do not have this email, please contact your manager)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677262" y="42872"/>
            <a:ext cx="7789500" cy="925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Okta 2-Step Verification</a:t>
            </a:r>
            <a:endParaRPr sz="3600"/>
          </a:p>
        </p:txBody>
      </p:sp>
      <p:grpSp>
        <p:nvGrpSpPr>
          <p:cNvPr id="245" name="Google Shape;245;p43"/>
          <p:cNvGrpSpPr/>
          <p:nvPr/>
        </p:nvGrpSpPr>
        <p:grpSpPr>
          <a:xfrm>
            <a:off x="6830977" y="2645058"/>
            <a:ext cx="1367132" cy="2286008"/>
            <a:chOff x="2908612" y="2167777"/>
            <a:chExt cx="1595626" cy="2670258"/>
          </a:xfrm>
        </p:grpSpPr>
        <p:grpSp>
          <p:nvGrpSpPr>
            <p:cNvPr id="246" name="Google Shape;246;p43"/>
            <p:cNvGrpSpPr/>
            <p:nvPr/>
          </p:nvGrpSpPr>
          <p:grpSpPr>
            <a:xfrm>
              <a:off x="2908612" y="2167777"/>
              <a:ext cx="1595626" cy="2670258"/>
              <a:chOff x="1530248" y="2157901"/>
              <a:chExt cx="1141200" cy="1515900"/>
            </a:xfrm>
          </p:grpSpPr>
          <p:sp>
            <p:nvSpPr>
              <p:cNvPr id="247" name="Google Shape;247;p43"/>
              <p:cNvSpPr/>
              <p:nvPr/>
            </p:nvSpPr>
            <p:spPr>
              <a:xfrm>
                <a:off x="1530248" y="2157901"/>
                <a:ext cx="1141200" cy="1515900"/>
              </a:xfrm>
              <a:prstGeom prst="roundRect">
                <a:avLst>
                  <a:gd name="adj" fmla="val 2056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dist="25" rotWithShape="0">
                  <a:srgbClr val="000000">
                    <a:alpha val="21960"/>
                  </a:srgbClr>
                </a:outerShdw>
              </a:effectLst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Helvetica Neue"/>
                  <a:buNone/>
                </a:pPr>
                <a:r>
                  <a:rPr lang="en" sz="140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Insert Image here</a:t>
                </a:r>
                <a:endParaRPr sz="500"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48" name="Google Shape;248;p43"/>
              <p:cNvSpPr txBox="1"/>
              <p:nvPr/>
            </p:nvSpPr>
            <p:spPr>
              <a:xfrm>
                <a:off x="1579600" y="3299075"/>
                <a:ext cx="1042500" cy="312600"/>
              </a:xfrm>
              <a:prstGeom prst="rect">
                <a:avLst/>
              </a:prstGeom>
              <a:solidFill>
                <a:srgbClr val="FFFB0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venir"/>
                  <a:buNone/>
                </a:pPr>
                <a:r>
                  <a:rPr lang="en" sz="1200" b="1">
                    <a:latin typeface="Avenir"/>
                    <a:ea typeface="Avenir"/>
                    <a:cs typeface="Avenir"/>
                    <a:sym typeface="Avenir"/>
                  </a:rPr>
                  <a:t>Google Authenticator</a:t>
                </a:r>
                <a:endParaRPr sz="1200" b="1"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249" name="Google Shape;24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04213" y="2447850"/>
              <a:ext cx="1408000" cy="140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43"/>
          <p:cNvGrpSpPr/>
          <p:nvPr/>
        </p:nvGrpSpPr>
        <p:grpSpPr>
          <a:xfrm>
            <a:off x="5353855" y="1959270"/>
            <a:ext cx="1367132" cy="2286008"/>
            <a:chOff x="4636193" y="2016727"/>
            <a:chExt cx="1595626" cy="2670258"/>
          </a:xfrm>
        </p:grpSpPr>
        <p:grpSp>
          <p:nvGrpSpPr>
            <p:cNvPr id="251" name="Google Shape;251;p43"/>
            <p:cNvGrpSpPr/>
            <p:nvPr/>
          </p:nvGrpSpPr>
          <p:grpSpPr>
            <a:xfrm>
              <a:off x="4636193" y="2016727"/>
              <a:ext cx="1595626" cy="2670258"/>
              <a:chOff x="2765823" y="2157901"/>
              <a:chExt cx="1141200" cy="1515900"/>
            </a:xfrm>
          </p:grpSpPr>
          <p:sp>
            <p:nvSpPr>
              <p:cNvPr id="252" name="Google Shape;252;p43"/>
              <p:cNvSpPr/>
              <p:nvPr/>
            </p:nvSpPr>
            <p:spPr>
              <a:xfrm>
                <a:off x="2765823" y="2157901"/>
                <a:ext cx="1141200" cy="1515900"/>
              </a:xfrm>
              <a:prstGeom prst="roundRect">
                <a:avLst>
                  <a:gd name="adj" fmla="val 2056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dist="25" rotWithShape="0">
                  <a:srgbClr val="000000">
                    <a:alpha val="21960"/>
                  </a:srgbClr>
                </a:outerShdw>
              </a:effectLst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Helvetica Neue"/>
                  <a:buNone/>
                </a:pPr>
                <a:r>
                  <a:rPr lang="en" sz="140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Insert Image here</a:t>
                </a:r>
                <a:endParaRPr sz="500"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53" name="Google Shape;253;p43"/>
              <p:cNvSpPr txBox="1"/>
              <p:nvPr/>
            </p:nvSpPr>
            <p:spPr>
              <a:xfrm>
                <a:off x="2815175" y="3299075"/>
                <a:ext cx="1042500" cy="312600"/>
              </a:xfrm>
              <a:prstGeom prst="rect">
                <a:avLst/>
              </a:prstGeom>
              <a:solidFill>
                <a:srgbClr val="FFFB0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venir"/>
                  <a:buNone/>
                </a:pPr>
                <a:r>
                  <a:rPr lang="en" sz="1200" b="1">
                    <a:latin typeface="Avenir"/>
                    <a:ea typeface="Avenir"/>
                    <a:cs typeface="Avenir"/>
                    <a:sym typeface="Avenir"/>
                  </a:rPr>
                  <a:t>USB Security Key</a:t>
                </a:r>
                <a:endParaRPr sz="1200" b="1">
                  <a:latin typeface="Avenir"/>
                  <a:ea typeface="Avenir"/>
                  <a:cs typeface="Avenir"/>
                  <a:sym typeface="Avenir"/>
                </a:endParaRPr>
              </a:p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venir"/>
                  <a:buNone/>
                </a:pPr>
                <a:r>
                  <a:rPr lang="en" sz="1200" b="1">
                    <a:latin typeface="Avenir"/>
                    <a:ea typeface="Avenir"/>
                    <a:cs typeface="Avenir"/>
                    <a:sym typeface="Avenir"/>
                  </a:rPr>
                  <a:t>(YubiKey)</a:t>
                </a:r>
                <a:endParaRPr sz="1200" b="1"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254" name="Google Shape;254;p43"/>
            <p:cNvPicPr preferRelativeResize="0"/>
            <p:nvPr/>
          </p:nvPicPr>
          <p:blipFill rotWithShape="1">
            <a:blip r:embed="rId4">
              <a:alphaModFix/>
            </a:blip>
            <a:srcRect l="33094" t="31387" r="32421" b="32650"/>
            <a:stretch/>
          </p:blipFill>
          <p:spPr>
            <a:xfrm>
              <a:off x="4784525" y="2841863"/>
              <a:ext cx="827455" cy="86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43"/>
            <p:cNvPicPr preferRelativeResize="0"/>
            <p:nvPr/>
          </p:nvPicPr>
          <p:blipFill rotWithShape="1">
            <a:blip r:embed="rId5">
              <a:alphaModFix/>
            </a:blip>
            <a:srcRect l="31211" t="31137" r="30923" b="31302"/>
            <a:stretch/>
          </p:blipFill>
          <p:spPr>
            <a:xfrm>
              <a:off x="5281425" y="2140275"/>
              <a:ext cx="869950" cy="862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6" name="Google Shape;256;p43"/>
          <p:cNvGrpSpPr/>
          <p:nvPr/>
        </p:nvGrpSpPr>
        <p:grpSpPr>
          <a:xfrm>
            <a:off x="3876732" y="1273482"/>
            <a:ext cx="1367140" cy="2286008"/>
            <a:chOff x="1233175" y="1728302"/>
            <a:chExt cx="1595635" cy="2670258"/>
          </a:xfrm>
        </p:grpSpPr>
        <p:grpSp>
          <p:nvGrpSpPr>
            <p:cNvPr id="257" name="Google Shape;257;p43"/>
            <p:cNvGrpSpPr/>
            <p:nvPr/>
          </p:nvGrpSpPr>
          <p:grpSpPr>
            <a:xfrm>
              <a:off x="1233184" y="1728302"/>
              <a:ext cx="1595626" cy="2670258"/>
              <a:chOff x="297223" y="2157901"/>
              <a:chExt cx="1141200" cy="1515900"/>
            </a:xfrm>
          </p:grpSpPr>
          <p:sp>
            <p:nvSpPr>
              <p:cNvPr id="258" name="Google Shape;258;p43"/>
              <p:cNvSpPr/>
              <p:nvPr/>
            </p:nvSpPr>
            <p:spPr>
              <a:xfrm>
                <a:off x="297223" y="2157901"/>
                <a:ext cx="1141200" cy="1515900"/>
              </a:xfrm>
              <a:prstGeom prst="roundRect">
                <a:avLst>
                  <a:gd name="adj" fmla="val 2056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dist="25" rotWithShape="0">
                  <a:srgbClr val="000000">
                    <a:alpha val="21960"/>
                  </a:srgbClr>
                </a:outerShdw>
              </a:effectLst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Helvetica Neue"/>
                  <a:buNone/>
                </a:pPr>
                <a:r>
                  <a:rPr lang="en" sz="140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rPr>
                  <a:t>Insert Image here</a:t>
                </a:r>
                <a:endParaRPr sz="500"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59" name="Google Shape;259;p43"/>
              <p:cNvSpPr txBox="1"/>
              <p:nvPr/>
            </p:nvSpPr>
            <p:spPr>
              <a:xfrm>
                <a:off x="346575" y="3299075"/>
                <a:ext cx="1042500" cy="312600"/>
              </a:xfrm>
              <a:prstGeom prst="rect">
                <a:avLst/>
              </a:prstGeom>
              <a:solidFill>
                <a:srgbClr val="FFFB00"/>
              </a:solidFill>
              <a:ln>
                <a:noFill/>
              </a:ln>
            </p:spPr>
            <p:txBody>
              <a:bodyPr spcFirstLastPara="1" wrap="square" lIns="19050" tIns="19050" rIns="19050" bIns="1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venir"/>
                  <a:buNone/>
                </a:pPr>
                <a:r>
                  <a:rPr lang="en" sz="1200" b="1">
                    <a:latin typeface="Avenir"/>
                    <a:ea typeface="Avenir"/>
                    <a:cs typeface="Avenir"/>
                    <a:sym typeface="Avenir"/>
                  </a:rPr>
                  <a:t>Okta Verify</a:t>
                </a:r>
                <a:endParaRPr sz="1200" b="1"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260" name="Google Shape;260;p43"/>
            <p:cNvPicPr preferRelativeResize="0"/>
            <p:nvPr/>
          </p:nvPicPr>
          <p:blipFill rotWithShape="1">
            <a:blip r:embed="rId6">
              <a:alphaModFix/>
            </a:blip>
            <a:srcRect l="5428" t="8039" r="5428" b="8039"/>
            <a:stretch/>
          </p:blipFill>
          <p:spPr>
            <a:xfrm>
              <a:off x="1233175" y="1961300"/>
              <a:ext cx="1595625" cy="1502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p43"/>
          <p:cNvPicPr preferRelativeResize="0"/>
          <p:nvPr/>
        </p:nvPicPr>
        <p:blipFill rotWithShape="1">
          <a:blip r:embed="rId7">
            <a:alphaModFix/>
          </a:blip>
          <a:srcRect t="27536"/>
          <a:stretch/>
        </p:blipFill>
        <p:spPr>
          <a:xfrm>
            <a:off x="945888" y="1273475"/>
            <a:ext cx="2549641" cy="36576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2" name="Google Shape;262;p43"/>
          <p:cNvSpPr txBox="1"/>
          <p:nvPr/>
        </p:nvSpPr>
        <p:spPr>
          <a:xfrm>
            <a:off x="2051500" y="712250"/>
            <a:ext cx="49869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Make sure to set up two-step verification for your Okta account, just like we did with Google!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666750" y="5380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Contacting Us</a:t>
            </a:r>
            <a:endParaRPr sz="3600"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37" y="1258700"/>
            <a:ext cx="3214898" cy="3214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44"/>
          <p:cNvGrpSpPr/>
          <p:nvPr/>
        </p:nvGrpSpPr>
        <p:grpSpPr>
          <a:xfrm>
            <a:off x="4492963" y="1366725"/>
            <a:ext cx="3750600" cy="634700"/>
            <a:chOff x="4699025" y="1448950"/>
            <a:chExt cx="3750600" cy="634700"/>
          </a:xfrm>
        </p:grpSpPr>
        <p:sp>
          <p:nvSpPr>
            <p:cNvPr id="270" name="Google Shape;270;p44"/>
            <p:cNvSpPr txBox="1"/>
            <p:nvPr/>
          </p:nvSpPr>
          <p:spPr>
            <a:xfrm>
              <a:off x="4699025" y="1448950"/>
              <a:ext cx="3750600" cy="362400"/>
            </a:xfrm>
            <a:prstGeom prst="rect">
              <a:avLst/>
            </a:prstGeom>
            <a:solidFill>
              <a:srgbClr val="FFF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Avenir"/>
                  <a:ea typeface="Avenir"/>
                  <a:cs typeface="Avenir"/>
                  <a:sym typeface="Avenir"/>
                </a:rPr>
                <a:t>go/TechLounge</a:t>
              </a:r>
              <a:endParaRPr sz="24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1" name="Google Shape;271;p44"/>
            <p:cNvSpPr txBox="1"/>
            <p:nvPr/>
          </p:nvSpPr>
          <p:spPr>
            <a:xfrm>
              <a:off x="4699025" y="1721250"/>
              <a:ext cx="37506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A6AAA9"/>
                  </a:solidFill>
                  <a:latin typeface="Avenir"/>
                  <a:ea typeface="Avenir"/>
                  <a:cs typeface="Avenir"/>
                  <a:sym typeface="Avenir"/>
                </a:rPr>
                <a:t>TechLounge Snappy Page</a:t>
              </a:r>
              <a:endParaRPr>
                <a:solidFill>
                  <a:srgbClr val="A6AAA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72" name="Google Shape;272;p44"/>
          <p:cNvGrpSpPr/>
          <p:nvPr/>
        </p:nvGrpSpPr>
        <p:grpSpPr>
          <a:xfrm>
            <a:off x="4492962" y="2372625"/>
            <a:ext cx="3750600" cy="627275"/>
            <a:chOff x="4699025" y="2454850"/>
            <a:chExt cx="3750600" cy="627275"/>
          </a:xfrm>
        </p:grpSpPr>
        <p:sp>
          <p:nvSpPr>
            <p:cNvPr id="273" name="Google Shape;273;p44"/>
            <p:cNvSpPr txBox="1"/>
            <p:nvPr/>
          </p:nvSpPr>
          <p:spPr>
            <a:xfrm>
              <a:off x="4699025" y="2454850"/>
              <a:ext cx="3750600" cy="362400"/>
            </a:xfrm>
            <a:prstGeom prst="rect">
              <a:avLst/>
            </a:prstGeom>
            <a:solidFill>
              <a:srgbClr val="FFF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Avenir"/>
                  <a:ea typeface="Avenir"/>
                  <a:cs typeface="Avenir"/>
                  <a:sym typeface="Avenir"/>
                </a:rPr>
                <a:t>TechLounge@snap.com</a:t>
              </a:r>
              <a:endParaRPr sz="24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4" name="Google Shape;274;p44"/>
            <p:cNvSpPr txBox="1"/>
            <p:nvPr/>
          </p:nvSpPr>
          <p:spPr>
            <a:xfrm>
              <a:off x="4699025" y="2719725"/>
              <a:ext cx="3750600" cy="36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A6AAA9"/>
                  </a:solidFill>
                  <a:latin typeface="Avenir"/>
                  <a:ea typeface="Avenir"/>
                  <a:cs typeface="Avenir"/>
                  <a:sym typeface="Avenir"/>
                </a:rPr>
                <a:t>Generates JIRA Support Ticket</a:t>
              </a:r>
              <a:endParaRPr>
                <a:solidFill>
                  <a:srgbClr val="A6AAA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677262" y="347672"/>
            <a:ext cx="7789500" cy="925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 Suite</a:t>
            </a:r>
            <a:endParaRPr sz="3600"/>
          </a:p>
        </p:txBody>
      </p:sp>
      <p:grpSp>
        <p:nvGrpSpPr>
          <p:cNvPr id="121" name="Google Shape;121;p28"/>
          <p:cNvGrpSpPr/>
          <p:nvPr/>
        </p:nvGrpSpPr>
        <p:grpSpPr>
          <a:xfrm>
            <a:off x="1181825" y="1614597"/>
            <a:ext cx="6780350" cy="1914300"/>
            <a:chOff x="1181825" y="1614597"/>
            <a:chExt cx="6780350" cy="1914300"/>
          </a:xfrm>
        </p:grpSpPr>
        <p:pic>
          <p:nvPicPr>
            <p:cNvPr id="122" name="Google Shape;12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10043" y="1614607"/>
              <a:ext cx="952132" cy="88559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3" name="Google Shape;12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44399" y="1614616"/>
              <a:ext cx="952132" cy="88559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4" name="Google Shape;12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51783" y="2643300"/>
              <a:ext cx="952132" cy="88559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5" name="Google Shape;125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81825" y="1614616"/>
              <a:ext cx="952132" cy="88559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6" name="Google Shape;126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13102" y="1614616"/>
              <a:ext cx="952132" cy="88559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7" name="Google Shape;127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78756" y="1614616"/>
              <a:ext cx="952132" cy="88559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8" name="Google Shape;128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469" y="1614597"/>
              <a:ext cx="952132" cy="88559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9" name="Google Shape;129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85366" y="2643290"/>
              <a:ext cx="952132" cy="88559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30" name="Google Shape;130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396311" y="2643290"/>
              <a:ext cx="952132" cy="88559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31" name="Google Shape;131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140838" y="2643290"/>
              <a:ext cx="952132" cy="88559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32" name="Google Shape;132;p2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629894" y="2643290"/>
              <a:ext cx="952132" cy="88559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33" name="Google Shape;133;p28"/>
          <p:cNvSpPr txBox="1"/>
          <p:nvPr/>
        </p:nvSpPr>
        <p:spPr>
          <a:xfrm>
            <a:off x="2551050" y="3856225"/>
            <a:ext cx="40419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mail.google.com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2479650" y="4374025"/>
            <a:ext cx="41847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here to begin setting up your email account!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666750" y="3856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Change Your Google Password</a:t>
            </a:r>
            <a:endParaRPr sz="3600"/>
          </a:p>
        </p:txBody>
      </p:sp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13" y="1259424"/>
            <a:ext cx="2592675" cy="309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175" y="1584475"/>
            <a:ext cx="2592676" cy="30971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563" y="1876425"/>
            <a:ext cx="2255615" cy="30971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29"/>
          <p:cNvSpPr txBox="1"/>
          <p:nvPr/>
        </p:nvSpPr>
        <p:spPr>
          <a:xfrm>
            <a:off x="3215575" y="915375"/>
            <a:ext cx="49047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your temporary credentials to sign in. You will then be prompted to create a new password.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503099-E40B-0340-B040-5068B7CBE054}"/>
              </a:ext>
            </a:extLst>
          </p:cNvPr>
          <p:cNvSpPr/>
          <p:nvPr/>
        </p:nvSpPr>
        <p:spPr>
          <a:xfrm>
            <a:off x="3753016" y="2814762"/>
            <a:ext cx="620201" cy="190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55653-3499-D143-B5CD-343CF5D514E6}"/>
              </a:ext>
            </a:extLst>
          </p:cNvPr>
          <p:cNvSpPr txBox="1"/>
          <p:nvPr/>
        </p:nvSpPr>
        <p:spPr>
          <a:xfrm>
            <a:off x="3753016" y="2759105"/>
            <a:ext cx="112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st4yin5ide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666750" y="2332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2-Step: SMS</a:t>
            </a:r>
            <a:endParaRPr sz="3600"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>
            <a:off x="914400" y="1133250"/>
            <a:ext cx="7315204" cy="4339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/>
        </p:nvSpPr>
        <p:spPr>
          <a:xfrm>
            <a:off x="1490550" y="748725"/>
            <a:ext cx="61629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you’re signed in, follow the path below to set up 2-step verification, starting with text message verification.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666750" y="5380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2-Step: SMS</a:t>
            </a:r>
            <a:endParaRPr sz="3600"/>
          </a:p>
        </p:txBody>
      </p:sp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</a:blip>
          <a:srcRect b="52799"/>
          <a:stretch/>
        </p:blipFill>
        <p:spPr>
          <a:xfrm>
            <a:off x="914400" y="1133250"/>
            <a:ext cx="7315204" cy="38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666750" y="5380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2-Step: SMS</a:t>
            </a:r>
            <a:endParaRPr sz="3600"/>
          </a:p>
        </p:txBody>
      </p:sp>
      <p:pic>
        <p:nvPicPr>
          <p:cNvPr id="162" name="Google Shape;162;p32"/>
          <p:cNvPicPr preferRelativeResize="0"/>
          <p:nvPr/>
        </p:nvPicPr>
        <p:blipFill rotWithShape="1">
          <a:blip r:embed="rId3">
            <a:alphaModFix/>
          </a:blip>
          <a:srcRect t="9082"/>
          <a:stretch/>
        </p:blipFill>
        <p:spPr>
          <a:xfrm>
            <a:off x="312575" y="1402101"/>
            <a:ext cx="2743201" cy="2510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4">
            <a:alphaModFix/>
          </a:blip>
          <a:srcRect t="7774"/>
          <a:stretch/>
        </p:blipFill>
        <p:spPr>
          <a:xfrm>
            <a:off x="3200400" y="1640501"/>
            <a:ext cx="2743200" cy="30358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32"/>
          <p:cNvPicPr preferRelativeResize="0"/>
          <p:nvPr/>
        </p:nvPicPr>
        <p:blipFill rotWithShape="1">
          <a:blip r:embed="rId5">
            <a:alphaModFix/>
          </a:blip>
          <a:srcRect t="8908"/>
          <a:stretch/>
        </p:blipFill>
        <p:spPr>
          <a:xfrm>
            <a:off x="6088225" y="2888975"/>
            <a:ext cx="2743201" cy="20490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666750" y="5380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2-Step: SMS</a:t>
            </a:r>
            <a:endParaRPr sz="3600"/>
          </a:p>
        </p:txBody>
      </p:sp>
      <p:pic>
        <p:nvPicPr>
          <p:cNvPr id="170" name="Google Shape;170;p33"/>
          <p:cNvPicPr preferRelativeResize="0"/>
          <p:nvPr/>
        </p:nvPicPr>
        <p:blipFill rotWithShape="1">
          <a:blip r:embed="rId3">
            <a:alphaModFix/>
          </a:blip>
          <a:srcRect t="10801"/>
          <a:stretch/>
        </p:blipFill>
        <p:spPr>
          <a:xfrm>
            <a:off x="351100" y="1550326"/>
            <a:ext cx="4114801" cy="25234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33"/>
          <p:cNvPicPr preferRelativeResize="0"/>
          <p:nvPr/>
        </p:nvPicPr>
        <p:blipFill rotWithShape="1">
          <a:blip r:embed="rId4">
            <a:alphaModFix/>
          </a:blip>
          <a:srcRect t="10522"/>
          <a:stretch/>
        </p:blipFill>
        <p:spPr>
          <a:xfrm>
            <a:off x="4678100" y="1978899"/>
            <a:ext cx="4114800" cy="273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666750" y="2332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2-Step: Authenticator</a:t>
            </a:r>
            <a:endParaRPr sz="3600"/>
          </a:p>
        </p:txBody>
      </p:sp>
      <p:pic>
        <p:nvPicPr>
          <p:cNvPr id="177" name="Google Shape;177;p34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>
            <a:off x="914400" y="1133250"/>
            <a:ext cx="7315204" cy="433969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/>
        </p:nvSpPr>
        <p:spPr>
          <a:xfrm>
            <a:off x="1468025" y="730475"/>
            <a:ext cx="62085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need to set up Google Authenticator as a second form of authentication. Make sure to have your phone handy!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title"/>
          </p:nvPr>
        </p:nvSpPr>
        <p:spPr>
          <a:xfrm>
            <a:off x="666750" y="538050"/>
            <a:ext cx="78105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2-Step: Authenticator</a:t>
            </a:r>
            <a:endParaRPr sz="3600"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3">
            <a:alphaModFix/>
          </a:blip>
          <a:srcRect b="52799"/>
          <a:stretch/>
        </p:blipFill>
        <p:spPr>
          <a:xfrm>
            <a:off x="914400" y="1133250"/>
            <a:ext cx="7315204" cy="38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Macintosh PowerPoint</Application>
  <PresentationFormat>On-screen Show (16:9)</PresentationFormat>
  <Paragraphs>42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Helvetica Neue</vt:lpstr>
      <vt:lpstr>Avenir</vt:lpstr>
      <vt:lpstr>Arial</vt:lpstr>
      <vt:lpstr>Helvetica Neue Light</vt:lpstr>
      <vt:lpstr>Simple Light</vt:lpstr>
      <vt:lpstr>PowerPoint Presentation</vt:lpstr>
      <vt:lpstr>G Suite</vt:lpstr>
      <vt:lpstr>Change Your Google Password</vt:lpstr>
      <vt:lpstr>Google 2-Step: SMS</vt:lpstr>
      <vt:lpstr>Google 2-Step: SMS</vt:lpstr>
      <vt:lpstr>Google 2-Step: SMS</vt:lpstr>
      <vt:lpstr>Google 2-Step: SMS</vt:lpstr>
      <vt:lpstr>Google 2-Step: Authenticator</vt:lpstr>
      <vt:lpstr>Google 2-Step: Authenticator</vt:lpstr>
      <vt:lpstr>Google 2-Step: Authenticator</vt:lpstr>
      <vt:lpstr>Google 2-Step: Authenticator</vt:lpstr>
      <vt:lpstr>Google 2-Step: Authenticator</vt:lpstr>
      <vt:lpstr>Google Chrome Profile</vt:lpstr>
      <vt:lpstr>Google Chrome Profile</vt:lpstr>
      <vt:lpstr>Okta</vt:lpstr>
      <vt:lpstr>Activate Okta Account</vt:lpstr>
      <vt:lpstr>Okta 2-Step Verification</vt:lpstr>
      <vt:lpstr>Contacting Us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2020-04-17T12:34:33Z</dcterms:modified>
</cp:coreProperties>
</file>